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12192000" cy="6858000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3CC4"/>
    <a:srgbClr val="E8E8E8"/>
    <a:srgbClr val="E2E2E2"/>
    <a:srgbClr val="EAB200"/>
    <a:srgbClr val="FFCF37"/>
    <a:srgbClr val="FFC611"/>
    <a:srgbClr val="317ABD"/>
    <a:srgbClr val="003FBC"/>
    <a:srgbClr val="E59EEC"/>
    <a:srgbClr val="D86F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3" autoAdjust="0"/>
    <p:restoredTop sz="96318" autoAdjust="0"/>
  </p:normalViewPr>
  <p:slideViewPr>
    <p:cSldViewPr snapToGrid="0">
      <p:cViewPr varScale="1">
        <p:scale>
          <a:sx n="70" d="100"/>
          <a:sy n="70" d="100"/>
        </p:scale>
        <p:origin x="618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B0EBF-44D7-4E0A-94B0-2CE6EA77B3AB}" type="datetimeFigureOut">
              <a:rPr lang="fr-FR" smtClean="0"/>
              <a:t>07/02/2017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D1A8F-36BC-48E8-B884-31E9A0DF16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0014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379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593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47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mier titre, énumé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ajouter un titre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06BB90-03B7-4810-8205-E74A2F18D157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 smtClean="0"/>
              <a:t>Premier couche</a:t>
            </a:r>
          </a:p>
          <a:p>
            <a:pPr lvl="1"/>
            <a:r>
              <a:rPr lang="fr-FR" dirty="0" smtClean="0"/>
              <a:t>Deuxième couche</a:t>
            </a:r>
          </a:p>
          <a:p>
            <a:pPr lvl="2"/>
            <a:r>
              <a:rPr lang="fr-FR" dirty="0" smtClean="0"/>
              <a:t>Troisième couche</a:t>
            </a:r>
          </a:p>
          <a:p>
            <a:pPr lvl="3"/>
            <a:r>
              <a:rPr lang="fr-FR" dirty="0" smtClean="0"/>
              <a:t>Quatrième couche</a:t>
            </a:r>
          </a:p>
        </p:txBody>
      </p:sp>
    </p:spTree>
    <p:extLst>
      <p:ext uri="{BB962C8B-B14F-4D97-AF65-F5344CB8AC3E}">
        <p14:creationId xmlns:p14="http://schemas.microsoft.com/office/powerpoint/2010/main" val="2790407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mier titre, premier sous-titre, énumé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ajouter un titre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44E6F8-3544-4B83-BB84-7B464B4976D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 baseline="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r>
              <a:rPr lang="fr-FR" noProof="0" dirty="0" smtClean="0"/>
              <a:t>Cliquez pour ajouter un sous-titre</a:t>
            </a:r>
          </a:p>
          <a:p>
            <a:pPr lvl="1"/>
            <a:r>
              <a:rPr lang="fr-FR" noProof="0" dirty="0" smtClean="0"/>
              <a:t>Deuxième couche</a:t>
            </a:r>
          </a:p>
          <a:p>
            <a:pPr lvl="2"/>
            <a:r>
              <a:rPr lang="fr-FR" noProof="0" dirty="0" smtClean="0"/>
              <a:t>Troisième couche</a:t>
            </a:r>
          </a:p>
          <a:p>
            <a:pPr lvl="3"/>
            <a:r>
              <a:rPr lang="fr-FR" noProof="0" dirty="0" smtClean="0"/>
              <a:t>Quatrième couche</a:t>
            </a:r>
          </a:p>
        </p:txBody>
      </p:sp>
    </p:spTree>
    <p:extLst>
      <p:ext uri="{BB962C8B-B14F-4D97-AF65-F5344CB8AC3E}">
        <p14:creationId xmlns:p14="http://schemas.microsoft.com/office/powerpoint/2010/main" val="24090032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387200" y="3239022"/>
            <a:ext cx="9379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387200" y="1993726"/>
            <a:ext cx="93792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10295467" y="6604000"/>
            <a:ext cx="1896533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200" b="1">
              <a:solidFill>
                <a:srgbClr val="9999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67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7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33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094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160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5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48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71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058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8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1064474" y="6257012"/>
            <a:ext cx="10089299" cy="401859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0946726" y="975394"/>
            <a:ext cx="1105591" cy="570845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50000"/>
                  <a:alpha val="32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Finalisation du projet</a:t>
            </a:r>
            <a:endParaRPr lang="fr-F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1064475" y="5413365"/>
            <a:ext cx="10089299" cy="709849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064475" y="4072375"/>
            <a:ext cx="10089299" cy="1201453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064475" y="966928"/>
            <a:ext cx="10089299" cy="2988959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258463" y="156259"/>
            <a:ext cx="10895311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Activités RE-ACTIVATE – ER - SIMON, Team </a:t>
            </a:r>
            <a:r>
              <a:rPr lang="fr-FR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Morocco</a:t>
            </a:r>
            <a:r>
              <a:rPr lang="fr-F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1793088" y="872530"/>
            <a:ext cx="9257424" cy="5909270"/>
            <a:chOff x="1793088" y="872530"/>
            <a:chExt cx="9257424" cy="5174043"/>
          </a:xfrm>
        </p:grpSpPr>
        <p:cxnSp>
          <p:nvCxnSpPr>
            <p:cNvPr id="35" name="Connecteur droit 34"/>
            <p:cNvCxnSpPr/>
            <p:nvPr/>
          </p:nvCxnSpPr>
          <p:spPr>
            <a:xfrm>
              <a:off x="11050512" y="872530"/>
              <a:ext cx="0" cy="5123935"/>
            </a:xfrm>
            <a:prstGeom prst="line">
              <a:avLst/>
            </a:prstGeom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5929111" y="922638"/>
              <a:ext cx="0" cy="5123935"/>
            </a:xfrm>
            <a:prstGeom prst="line">
              <a:avLst/>
            </a:prstGeom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6977903" y="922638"/>
              <a:ext cx="0" cy="5123935"/>
            </a:xfrm>
            <a:prstGeom prst="line">
              <a:avLst/>
            </a:prstGeom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/>
            <p:cNvCxnSpPr/>
            <p:nvPr/>
          </p:nvCxnSpPr>
          <p:spPr>
            <a:xfrm>
              <a:off x="1793088" y="922638"/>
              <a:ext cx="0" cy="5123935"/>
            </a:xfrm>
            <a:prstGeom prst="line">
              <a:avLst/>
            </a:prstGeom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/>
            <p:cNvCxnSpPr/>
            <p:nvPr/>
          </p:nvCxnSpPr>
          <p:spPr>
            <a:xfrm>
              <a:off x="2841880" y="922638"/>
              <a:ext cx="0" cy="5123935"/>
            </a:xfrm>
            <a:prstGeom prst="line">
              <a:avLst/>
            </a:prstGeom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/>
            <p:nvPr/>
          </p:nvCxnSpPr>
          <p:spPr>
            <a:xfrm>
              <a:off x="3847300" y="922638"/>
              <a:ext cx="0" cy="5123935"/>
            </a:xfrm>
            <a:prstGeom prst="line">
              <a:avLst/>
            </a:prstGeom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>
              <a:off x="4923691" y="922638"/>
              <a:ext cx="0" cy="5123935"/>
            </a:xfrm>
            <a:prstGeom prst="line">
              <a:avLst/>
            </a:prstGeom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7983323" y="922638"/>
              <a:ext cx="0" cy="5123935"/>
            </a:xfrm>
            <a:prstGeom prst="line">
              <a:avLst/>
            </a:prstGeom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>
              <a:off x="8992685" y="872531"/>
              <a:ext cx="0" cy="5123935"/>
            </a:xfrm>
            <a:prstGeom prst="line">
              <a:avLst/>
            </a:prstGeom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/>
            <p:nvPr/>
          </p:nvCxnSpPr>
          <p:spPr>
            <a:xfrm>
              <a:off x="10041477" y="872531"/>
              <a:ext cx="0" cy="5123935"/>
            </a:xfrm>
            <a:prstGeom prst="line">
              <a:avLst/>
            </a:prstGeom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ZoneTexte 13"/>
          <p:cNvSpPr txBox="1"/>
          <p:nvPr/>
        </p:nvSpPr>
        <p:spPr>
          <a:xfrm>
            <a:off x="1217886" y="596604"/>
            <a:ext cx="10535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2016	      Jan-17           Feb-17          Mars-17       Avril-17           Mai-17          June-17      Jul-17	Aug-17	Sept-17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Pentagone 40"/>
          <p:cNvSpPr/>
          <p:nvPr/>
        </p:nvSpPr>
        <p:spPr>
          <a:xfrm>
            <a:off x="1125659" y="5474119"/>
            <a:ext cx="2266245" cy="602223"/>
          </a:xfrm>
          <a:prstGeom prst="homePlate">
            <a:avLst>
              <a:gd name="adj" fmla="val 28557"/>
            </a:avLst>
          </a:prstGeom>
          <a:solidFill>
            <a:srgbClr val="8A3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Etude socio-économique: 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uverture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de la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basse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ogner un rectangle avec un coin diagonal 44"/>
          <p:cNvSpPr/>
          <p:nvPr/>
        </p:nvSpPr>
        <p:spPr>
          <a:xfrm>
            <a:off x="1211112" y="5869063"/>
            <a:ext cx="753727" cy="116153"/>
          </a:xfrm>
          <a:prstGeom prst="snip2Diag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PsMéd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entagone 12"/>
          <p:cNvSpPr/>
          <p:nvPr/>
        </p:nvSpPr>
        <p:spPr>
          <a:xfrm>
            <a:off x="1462393" y="1082418"/>
            <a:ext cx="2727683" cy="1177698"/>
          </a:xfrm>
          <a:prstGeom prst="homePlate">
            <a:avLst>
              <a:gd name="adj" fmla="val 30286"/>
            </a:avLst>
          </a:prstGeom>
          <a:solidFill>
            <a:srgbClr val="8A3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Accès au financement pour les agriculteurs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Gap Analysis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Guide for Farmer in local langage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Case</a:t>
            </a:r>
          </a:p>
          <a:p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entagone 14"/>
          <p:cNvSpPr/>
          <p:nvPr/>
        </p:nvSpPr>
        <p:spPr>
          <a:xfrm>
            <a:off x="1471070" y="4133417"/>
            <a:ext cx="3327653" cy="1054637"/>
          </a:xfrm>
          <a:prstGeom prst="homePlate">
            <a:avLst>
              <a:gd name="adj" fmla="val 27361"/>
            </a:avLst>
          </a:prstGeom>
          <a:solidFill>
            <a:srgbClr val="8A3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Programme de Formation: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Pour les installateurs (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semaines) – avec une installation pompage solaire sur terrain  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Pour les agriculteurs (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jours) 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ogner un rectangle avec un coin diagonal 19"/>
          <p:cNvSpPr/>
          <p:nvPr/>
        </p:nvSpPr>
        <p:spPr>
          <a:xfrm>
            <a:off x="1751370" y="4922283"/>
            <a:ext cx="1296395" cy="173412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CECAMA, CPT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ogner un rectangle avec un coin diagonal 21"/>
          <p:cNvSpPr/>
          <p:nvPr/>
        </p:nvSpPr>
        <p:spPr>
          <a:xfrm>
            <a:off x="1513728" y="2001960"/>
            <a:ext cx="767399" cy="196001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ADA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31523" y="966928"/>
            <a:ext cx="628088" cy="29999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 development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(IND2)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25617" y="5424278"/>
            <a:ext cx="638083" cy="69956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Analysis (IND1)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Pentagone 48"/>
          <p:cNvSpPr/>
          <p:nvPr/>
        </p:nvSpPr>
        <p:spPr>
          <a:xfrm>
            <a:off x="1461991" y="2339948"/>
            <a:ext cx="2887690" cy="631361"/>
          </a:xfrm>
          <a:prstGeom prst="homePlate">
            <a:avLst>
              <a:gd name="adj" fmla="val 27361"/>
            </a:avLst>
          </a:prstGeom>
          <a:solidFill>
            <a:srgbClr val="8A3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 pilote / Sensibilisation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Etude de faisabilité pour l’ANDZOA (projet pilote de 12 installations pompage solaire 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Pentagone 33"/>
          <p:cNvSpPr/>
          <p:nvPr/>
        </p:nvSpPr>
        <p:spPr>
          <a:xfrm>
            <a:off x="4697040" y="5473250"/>
            <a:ext cx="1308463" cy="398772"/>
          </a:xfrm>
          <a:prstGeom prst="homePlate">
            <a:avLst>
              <a:gd name="adj" fmla="val 26638"/>
            </a:avLst>
          </a:prstGeom>
          <a:solidFill>
            <a:srgbClr val="8A3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Follow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-up: </a:t>
            </a: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ogner un rectangle avec un coin diagonal 35"/>
          <p:cNvSpPr/>
          <p:nvPr/>
        </p:nvSpPr>
        <p:spPr>
          <a:xfrm>
            <a:off x="2012491" y="5865793"/>
            <a:ext cx="1015630" cy="119423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MEMEE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Pentagone 36"/>
          <p:cNvSpPr/>
          <p:nvPr/>
        </p:nvSpPr>
        <p:spPr>
          <a:xfrm>
            <a:off x="2027658" y="3064454"/>
            <a:ext cx="2379459" cy="241996"/>
          </a:xfrm>
          <a:prstGeom prst="homePlate">
            <a:avLst>
              <a:gd name="adj" fmla="val 27361"/>
            </a:avLst>
          </a:prstGeom>
          <a:solidFill>
            <a:srgbClr val="8A3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 pilote 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Berkane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Pentagone 32"/>
          <p:cNvSpPr/>
          <p:nvPr/>
        </p:nvSpPr>
        <p:spPr>
          <a:xfrm>
            <a:off x="4465824" y="1084494"/>
            <a:ext cx="5575653" cy="553114"/>
          </a:xfrm>
          <a:prstGeom prst="homePlate">
            <a:avLst>
              <a:gd name="adj" fmla="val 30286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Proposition des mécanismes de financement / Accompagnement EBRD </a:t>
            </a:r>
          </a:p>
          <a:p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ogner un rectangle avec un coin diagonal 37"/>
          <p:cNvSpPr/>
          <p:nvPr/>
        </p:nvSpPr>
        <p:spPr>
          <a:xfrm>
            <a:off x="4552748" y="1341293"/>
            <a:ext cx="767399" cy="196001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EBRD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Pentagone 38"/>
          <p:cNvSpPr/>
          <p:nvPr/>
        </p:nvSpPr>
        <p:spPr>
          <a:xfrm>
            <a:off x="4871608" y="4137541"/>
            <a:ext cx="4631621" cy="385888"/>
          </a:xfrm>
          <a:prstGeom prst="homePlate">
            <a:avLst>
              <a:gd name="adj" fmla="val 30286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Répétition des formation pompage solaire</a:t>
            </a:r>
          </a:p>
          <a:p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ogner un rectangle avec un coin diagonal 39"/>
          <p:cNvSpPr/>
          <p:nvPr/>
        </p:nvSpPr>
        <p:spPr>
          <a:xfrm>
            <a:off x="7565174" y="4252094"/>
            <a:ext cx="1470214" cy="199875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CECAMA, CPT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Pentagone 42"/>
          <p:cNvSpPr/>
          <p:nvPr/>
        </p:nvSpPr>
        <p:spPr>
          <a:xfrm>
            <a:off x="2366689" y="3382236"/>
            <a:ext cx="3968430" cy="499839"/>
          </a:xfrm>
          <a:prstGeom prst="homePlate">
            <a:avLst>
              <a:gd name="adj" fmla="val 27361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Audit EE/ER 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fr-F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big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cooperatives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GIE/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gner un rectangle avec un coin diagonal 2"/>
          <p:cNvSpPr/>
          <p:nvPr/>
        </p:nvSpPr>
        <p:spPr>
          <a:xfrm>
            <a:off x="4470458" y="1788645"/>
            <a:ext cx="969808" cy="379971"/>
          </a:xfrm>
          <a:prstGeom prst="snip2DiagRect">
            <a:avLst/>
          </a:prstGeom>
          <a:solidFill>
            <a:srgbClr val="EAB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Guide/</a:t>
            </a:r>
          </a:p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Publication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ogner un rectangle avec un coin diagonal 43"/>
          <p:cNvSpPr/>
          <p:nvPr/>
        </p:nvSpPr>
        <p:spPr>
          <a:xfrm>
            <a:off x="8929357" y="1909609"/>
            <a:ext cx="1039235" cy="379971"/>
          </a:xfrm>
          <a:prstGeom prst="snip2DiagRect">
            <a:avLst/>
          </a:prstGeom>
          <a:solidFill>
            <a:srgbClr val="EAB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inancial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offer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ogner un rectangle avec un coin diagonal 46"/>
          <p:cNvSpPr/>
          <p:nvPr/>
        </p:nvSpPr>
        <p:spPr>
          <a:xfrm>
            <a:off x="4364161" y="4657131"/>
            <a:ext cx="969808" cy="379971"/>
          </a:xfrm>
          <a:prstGeom prst="snip2DiagRect">
            <a:avLst/>
          </a:prstGeom>
          <a:solidFill>
            <a:srgbClr val="EAB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Training module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ogner un rectangle avec un coin diagonal 50"/>
          <p:cNvSpPr/>
          <p:nvPr/>
        </p:nvSpPr>
        <p:spPr>
          <a:xfrm>
            <a:off x="10104688" y="4306853"/>
            <a:ext cx="969808" cy="379971"/>
          </a:xfrm>
          <a:prstGeom prst="snip2DiagRect">
            <a:avLst/>
          </a:prstGeom>
          <a:solidFill>
            <a:srgbClr val="EAB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Training courses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ogner un rectangle avec un coin diagonal 51"/>
          <p:cNvSpPr/>
          <p:nvPr/>
        </p:nvSpPr>
        <p:spPr>
          <a:xfrm>
            <a:off x="6291412" y="2612100"/>
            <a:ext cx="1057320" cy="381798"/>
          </a:xfrm>
          <a:prstGeom prst="snip2DiagRect">
            <a:avLst/>
          </a:prstGeom>
          <a:solidFill>
            <a:srgbClr val="EAB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Sensibilisation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Pentagone 52"/>
          <p:cNvSpPr/>
          <p:nvPr/>
        </p:nvSpPr>
        <p:spPr>
          <a:xfrm>
            <a:off x="4528144" y="3064454"/>
            <a:ext cx="1912921" cy="244716"/>
          </a:xfrm>
          <a:prstGeom prst="homePlate">
            <a:avLst>
              <a:gd name="adj" fmla="val 27361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Sensibilisation 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ogner un rectangle avec un coin diagonal 53"/>
          <p:cNvSpPr/>
          <p:nvPr/>
        </p:nvSpPr>
        <p:spPr>
          <a:xfrm>
            <a:off x="6493790" y="3481002"/>
            <a:ext cx="1057320" cy="381798"/>
          </a:xfrm>
          <a:prstGeom prst="snip2DiagRect">
            <a:avLst/>
          </a:prstGeom>
          <a:solidFill>
            <a:srgbClr val="EAB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Publication and </a:t>
            </a: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ogner un rectangle avec un coin diagonal 57"/>
          <p:cNvSpPr/>
          <p:nvPr/>
        </p:nvSpPr>
        <p:spPr>
          <a:xfrm>
            <a:off x="6156360" y="5488252"/>
            <a:ext cx="1057320" cy="220538"/>
          </a:xfrm>
          <a:prstGeom prst="snip2DiagRect">
            <a:avLst/>
          </a:prstGeom>
          <a:solidFill>
            <a:srgbClr val="EAB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Decret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/Event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ogner un rectangle avec un coin diagonal 54"/>
          <p:cNvSpPr/>
          <p:nvPr/>
        </p:nvSpPr>
        <p:spPr>
          <a:xfrm>
            <a:off x="5564636" y="1788645"/>
            <a:ext cx="969808" cy="379971"/>
          </a:xfrm>
          <a:prstGeom prst="snip2DiagRect">
            <a:avLst/>
          </a:prstGeom>
          <a:solidFill>
            <a:srgbClr val="EAB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Roundtable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SIAM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ogner un rectangle avec un coin diagonal 55"/>
          <p:cNvSpPr/>
          <p:nvPr/>
        </p:nvSpPr>
        <p:spPr>
          <a:xfrm>
            <a:off x="3014344" y="3623285"/>
            <a:ext cx="1442740" cy="201118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GIE </a:t>
            </a:r>
            <a:r>
              <a:rPr lang="fr-FR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Tazartino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35853" y="4072374"/>
            <a:ext cx="613541" cy="12289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Capacity development (IND3)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Pentagone 58"/>
          <p:cNvSpPr/>
          <p:nvPr/>
        </p:nvSpPr>
        <p:spPr>
          <a:xfrm>
            <a:off x="7501356" y="2321244"/>
            <a:ext cx="2001873" cy="499839"/>
          </a:xfrm>
          <a:prstGeom prst="homePlate">
            <a:avLst>
              <a:gd name="adj" fmla="val 27361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Study on Water 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 </a:t>
            </a:r>
            <a:r>
              <a:rPr lang="fr-F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umption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ogner un rectangle avec un coin diagonal 59"/>
          <p:cNvSpPr/>
          <p:nvPr/>
        </p:nvSpPr>
        <p:spPr>
          <a:xfrm>
            <a:off x="8552493" y="2581434"/>
            <a:ext cx="753727" cy="201086"/>
          </a:xfrm>
          <a:prstGeom prst="snip2Diag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AGIRE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Pentagone 61"/>
          <p:cNvSpPr/>
          <p:nvPr/>
        </p:nvSpPr>
        <p:spPr>
          <a:xfrm>
            <a:off x="4825977" y="6348396"/>
            <a:ext cx="5045509" cy="247960"/>
          </a:xfrm>
          <a:prstGeom prst="homePlate">
            <a:avLst>
              <a:gd name="adj" fmla="val 30286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Proposition d’un nouveau projet NEXUS pour 2018</a:t>
            </a:r>
          </a:p>
          <a:p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14926" y="6246576"/>
            <a:ext cx="638083" cy="4122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GIZ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Pentagone 66"/>
          <p:cNvSpPr/>
          <p:nvPr/>
        </p:nvSpPr>
        <p:spPr>
          <a:xfrm>
            <a:off x="5517322" y="4617865"/>
            <a:ext cx="2344974" cy="398625"/>
          </a:xfrm>
          <a:prstGeom prst="homePlate">
            <a:avLst>
              <a:gd name="adj" fmla="val 30286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Sensibilisation ‘EE dans les centres 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collecte du lait’</a:t>
            </a:r>
          </a:p>
          <a:p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ogner un rectangle avec un coin diagonal 67"/>
          <p:cNvSpPr/>
          <p:nvPr/>
        </p:nvSpPr>
        <p:spPr>
          <a:xfrm>
            <a:off x="3383824" y="2360521"/>
            <a:ext cx="767399" cy="196001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ADA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24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-61996" y="0"/>
            <a:ext cx="12253795" cy="6781800"/>
            <a:chOff x="314926" y="596604"/>
            <a:chExt cx="11737391" cy="6185196"/>
          </a:xfrm>
        </p:grpSpPr>
        <p:sp>
          <p:nvSpPr>
            <p:cNvPr id="61" name="Rectangle 60"/>
            <p:cNvSpPr/>
            <p:nvPr/>
          </p:nvSpPr>
          <p:spPr>
            <a:xfrm>
              <a:off x="1064474" y="6257012"/>
              <a:ext cx="10089299" cy="401859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0946726" y="975394"/>
              <a:ext cx="1105591" cy="5708454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50000"/>
                    <a:alpha val="32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Finalisation du projet</a:t>
              </a:r>
              <a:endPara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064475" y="5413365"/>
              <a:ext cx="10089299" cy="709849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064475" y="4072375"/>
              <a:ext cx="10089299" cy="1201453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064475" y="966928"/>
              <a:ext cx="10089299" cy="2988959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fr-F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" name="Groupe 4"/>
            <p:cNvGrpSpPr/>
            <p:nvPr/>
          </p:nvGrpSpPr>
          <p:grpSpPr>
            <a:xfrm>
              <a:off x="1793088" y="872530"/>
              <a:ext cx="9257424" cy="5909270"/>
              <a:chOff x="1793088" y="872530"/>
              <a:chExt cx="9257424" cy="5174043"/>
            </a:xfrm>
          </p:grpSpPr>
          <p:cxnSp>
            <p:nvCxnSpPr>
              <p:cNvPr id="35" name="Connecteur droit 34"/>
              <p:cNvCxnSpPr/>
              <p:nvPr/>
            </p:nvCxnSpPr>
            <p:spPr>
              <a:xfrm>
                <a:off x="11050512" y="872530"/>
                <a:ext cx="0" cy="5123935"/>
              </a:xfrm>
              <a:prstGeom prst="line">
                <a:avLst/>
              </a:prstGeom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/>
              <p:cNvCxnSpPr/>
              <p:nvPr/>
            </p:nvCxnSpPr>
            <p:spPr>
              <a:xfrm>
                <a:off x="5929111" y="922638"/>
                <a:ext cx="0" cy="5123935"/>
              </a:xfrm>
              <a:prstGeom prst="line">
                <a:avLst/>
              </a:prstGeom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/>
              <p:nvPr/>
            </p:nvCxnSpPr>
            <p:spPr>
              <a:xfrm>
                <a:off x="6977903" y="922638"/>
                <a:ext cx="0" cy="5123935"/>
              </a:xfrm>
              <a:prstGeom prst="line">
                <a:avLst/>
              </a:prstGeom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5"/>
              <p:cNvCxnSpPr/>
              <p:nvPr/>
            </p:nvCxnSpPr>
            <p:spPr>
              <a:xfrm>
                <a:off x="1793088" y="922638"/>
                <a:ext cx="0" cy="5123935"/>
              </a:xfrm>
              <a:prstGeom prst="line">
                <a:avLst/>
              </a:prstGeom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necteur droit 6"/>
              <p:cNvCxnSpPr/>
              <p:nvPr/>
            </p:nvCxnSpPr>
            <p:spPr>
              <a:xfrm>
                <a:off x="2841880" y="922638"/>
                <a:ext cx="0" cy="5123935"/>
              </a:xfrm>
              <a:prstGeom prst="line">
                <a:avLst/>
              </a:prstGeom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/>
              <p:cNvCxnSpPr/>
              <p:nvPr/>
            </p:nvCxnSpPr>
            <p:spPr>
              <a:xfrm>
                <a:off x="3847300" y="922638"/>
                <a:ext cx="0" cy="5123935"/>
              </a:xfrm>
              <a:prstGeom prst="line">
                <a:avLst/>
              </a:prstGeom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/>
              <p:cNvCxnSpPr/>
              <p:nvPr/>
            </p:nvCxnSpPr>
            <p:spPr>
              <a:xfrm>
                <a:off x="4923691" y="922638"/>
                <a:ext cx="0" cy="5123935"/>
              </a:xfrm>
              <a:prstGeom prst="line">
                <a:avLst/>
              </a:prstGeom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/>
            </p:nvCxnSpPr>
            <p:spPr>
              <a:xfrm>
                <a:off x="7983323" y="922638"/>
                <a:ext cx="0" cy="5123935"/>
              </a:xfrm>
              <a:prstGeom prst="line">
                <a:avLst/>
              </a:prstGeom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>
                <a:off x="8992685" y="872531"/>
                <a:ext cx="0" cy="5123935"/>
              </a:xfrm>
              <a:prstGeom prst="line">
                <a:avLst/>
              </a:prstGeom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/>
            </p:nvCxnSpPr>
            <p:spPr>
              <a:xfrm>
                <a:off x="10041477" y="872531"/>
                <a:ext cx="0" cy="5123935"/>
              </a:xfrm>
              <a:prstGeom prst="line">
                <a:avLst/>
              </a:prstGeom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ZoneTexte 13"/>
            <p:cNvSpPr txBox="1"/>
            <p:nvPr/>
          </p:nvSpPr>
          <p:spPr>
            <a:xfrm>
              <a:off x="1217886" y="596604"/>
              <a:ext cx="105350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2016	      Jan-17           Feb-17          Mars-17       Avril-17           Mai-17          June-17      Jul-17	Aug-17	Sept-17</a:t>
              </a:r>
              <a:endParaRPr lang="fr-FR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Pentagone 40"/>
            <p:cNvSpPr/>
            <p:nvPr/>
          </p:nvSpPr>
          <p:spPr>
            <a:xfrm>
              <a:off x="1125659" y="5474119"/>
              <a:ext cx="2266245" cy="602223"/>
            </a:xfrm>
            <a:prstGeom prst="homePlate">
              <a:avLst>
                <a:gd name="adj" fmla="val 28557"/>
              </a:avLst>
            </a:prstGeom>
            <a:solidFill>
              <a:srgbClr val="8A3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Etude socio-économique: 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uverture </a:t>
              </a: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 la </a:t>
              </a: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basse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ogner un rectangle avec un coin diagonal 44"/>
            <p:cNvSpPr/>
            <p:nvPr/>
          </p:nvSpPr>
          <p:spPr>
            <a:xfrm>
              <a:off x="1211112" y="5869063"/>
              <a:ext cx="753727" cy="116153"/>
            </a:xfrm>
            <a:prstGeom prst="snip2Diag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PsMéd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Pentagone 12"/>
            <p:cNvSpPr/>
            <p:nvPr/>
          </p:nvSpPr>
          <p:spPr>
            <a:xfrm>
              <a:off x="1462393" y="1082418"/>
              <a:ext cx="2727683" cy="1177698"/>
            </a:xfrm>
            <a:prstGeom prst="homePlate">
              <a:avLst>
                <a:gd name="adj" fmla="val 30286"/>
              </a:avLst>
            </a:prstGeom>
            <a:solidFill>
              <a:srgbClr val="8A3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Accès au financement pour les agriculteurs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Gap Analysis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Guide for Farmer in local langage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Business Case</a:t>
              </a:r>
            </a:p>
            <a:p>
              <a:endParaRPr lang="fr-FR" sz="105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Pentagone 14"/>
            <p:cNvSpPr/>
            <p:nvPr/>
          </p:nvSpPr>
          <p:spPr>
            <a:xfrm>
              <a:off x="1471070" y="4133417"/>
              <a:ext cx="3327653" cy="1054637"/>
            </a:xfrm>
            <a:prstGeom prst="homePlate">
              <a:avLst>
                <a:gd name="adj" fmla="val 27361"/>
              </a:avLst>
            </a:prstGeom>
            <a:solidFill>
              <a:srgbClr val="8A3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Programme de Formation:</a:t>
              </a:r>
              <a:endParaRPr lang="fr-F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Pour les installateurs (</a:t>
              </a:r>
              <a:r>
                <a:rPr lang="fr-FR" sz="1050" dirty="0"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semaines) – avec une installation pompage solaire sur terrain  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Pour les agriculteurs (</a:t>
              </a:r>
              <a:r>
                <a:rPr lang="fr-FR" sz="1050" dirty="0"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jours) 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ogner un rectangle avec un coin diagonal 19"/>
            <p:cNvSpPr/>
            <p:nvPr/>
          </p:nvSpPr>
          <p:spPr>
            <a:xfrm>
              <a:off x="1751370" y="4922283"/>
              <a:ext cx="1296395" cy="173412"/>
            </a:xfrm>
            <a:prstGeom prst="snip2Diag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CECAMA, CPT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ogner un rectangle avec un coin diagonal 21"/>
            <p:cNvSpPr/>
            <p:nvPr/>
          </p:nvSpPr>
          <p:spPr>
            <a:xfrm>
              <a:off x="1513728" y="2001960"/>
              <a:ext cx="767399" cy="196001"/>
            </a:xfrm>
            <a:prstGeom prst="snip2Diag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31523" y="966928"/>
              <a:ext cx="628088" cy="299996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Market development</a:t>
              </a:r>
            </a:p>
            <a:p>
              <a:pPr algn="ctr"/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(IND2)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25617" y="5424278"/>
              <a:ext cx="638083" cy="6995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Analysis (IND1)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Pentagone 48"/>
            <p:cNvSpPr/>
            <p:nvPr/>
          </p:nvSpPr>
          <p:spPr>
            <a:xfrm>
              <a:off x="1461991" y="2339948"/>
              <a:ext cx="2887690" cy="631361"/>
            </a:xfrm>
            <a:prstGeom prst="homePlate">
              <a:avLst>
                <a:gd name="adj" fmla="val 27361"/>
              </a:avLst>
            </a:prstGeom>
            <a:solidFill>
              <a:srgbClr val="8A3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Projet pilote / Sensibilisation</a:t>
              </a:r>
              <a:endParaRPr lang="fr-F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Etude de faisabilité pour l’ANDZOA (projet pilote de 12 installations pompage solaire 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Pentagone 33"/>
            <p:cNvSpPr/>
            <p:nvPr/>
          </p:nvSpPr>
          <p:spPr>
            <a:xfrm>
              <a:off x="4697040" y="5473250"/>
              <a:ext cx="1308463" cy="398772"/>
            </a:xfrm>
            <a:prstGeom prst="homePlate">
              <a:avLst>
                <a:gd name="adj" fmla="val 26638"/>
              </a:avLst>
            </a:prstGeom>
            <a:solidFill>
              <a:srgbClr val="8A3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Follow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-up: </a:t>
              </a:r>
              <a:r>
                <a:rPr lang="fr-FR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Presentation</a:t>
              </a:r>
              <a:endParaRPr lang="fr-FR" sz="105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sz="105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ogner un rectangle avec un coin diagonal 35"/>
            <p:cNvSpPr/>
            <p:nvPr/>
          </p:nvSpPr>
          <p:spPr>
            <a:xfrm>
              <a:off x="2012491" y="5865793"/>
              <a:ext cx="1015630" cy="119423"/>
            </a:xfrm>
            <a:prstGeom prst="snip2Diag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MEMEE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Pentagone 36"/>
            <p:cNvSpPr/>
            <p:nvPr/>
          </p:nvSpPr>
          <p:spPr>
            <a:xfrm>
              <a:off x="2027658" y="3064454"/>
              <a:ext cx="2379459" cy="241996"/>
            </a:xfrm>
            <a:prstGeom prst="homePlate">
              <a:avLst>
                <a:gd name="adj" fmla="val 27361"/>
              </a:avLst>
            </a:prstGeom>
            <a:solidFill>
              <a:srgbClr val="8A3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Projet pilote </a:t>
              </a: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Berkane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Pentagone 32"/>
            <p:cNvSpPr/>
            <p:nvPr/>
          </p:nvSpPr>
          <p:spPr>
            <a:xfrm>
              <a:off x="4465824" y="1084494"/>
              <a:ext cx="5575653" cy="553114"/>
            </a:xfrm>
            <a:prstGeom prst="homePlate">
              <a:avLst>
                <a:gd name="adj" fmla="val 30286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Proposition des mécanismes de financement / Accompagnement EBRD </a:t>
              </a:r>
            </a:p>
            <a:p>
              <a:endParaRPr lang="fr-FR" sz="105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Rogner un rectangle avec un coin diagonal 37"/>
            <p:cNvSpPr/>
            <p:nvPr/>
          </p:nvSpPr>
          <p:spPr>
            <a:xfrm>
              <a:off x="4552748" y="1341293"/>
              <a:ext cx="767399" cy="196001"/>
            </a:xfrm>
            <a:prstGeom prst="snip2Diag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EBRD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Pentagone 38"/>
            <p:cNvSpPr/>
            <p:nvPr/>
          </p:nvSpPr>
          <p:spPr>
            <a:xfrm>
              <a:off x="4871608" y="4137541"/>
              <a:ext cx="4631621" cy="385888"/>
            </a:xfrm>
            <a:prstGeom prst="homePlate">
              <a:avLst>
                <a:gd name="adj" fmla="val 30286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Répétition des formation pompage solaire</a:t>
              </a:r>
            </a:p>
            <a:p>
              <a:endParaRPr lang="fr-FR" sz="105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ogner un rectangle avec un coin diagonal 39"/>
            <p:cNvSpPr/>
            <p:nvPr/>
          </p:nvSpPr>
          <p:spPr>
            <a:xfrm>
              <a:off x="7565174" y="4252094"/>
              <a:ext cx="1470214" cy="199875"/>
            </a:xfrm>
            <a:prstGeom prst="snip2Diag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CECAMA, CPT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Pentagone 42"/>
            <p:cNvSpPr/>
            <p:nvPr/>
          </p:nvSpPr>
          <p:spPr>
            <a:xfrm>
              <a:off x="2366689" y="3382236"/>
              <a:ext cx="3968430" cy="499839"/>
            </a:xfrm>
            <a:prstGeom prst="homePlate">
              <a:avLst>
                <a:gd name="adj" fmla="val 27361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Audit EE/ER 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for </a:t>
              </a:r>
              <a:r>
                <a:rPr lang="fr-FR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big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cooperatives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GIE/</a:t>
              </a:r>
              <a:endParaRPr lang="fr-F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Rogner un rectangle avec un coin diagonal 2"/>
            <p:cNvSpPr/>
            <p:nvPr/>
          </p:nvSpPr>
          <p:spPr>
            <a:xfrm>
              <a:off x="4470458" y="1788645"/>
              <a:ext cx="969808" cy="379971"/>
            </a:xfrm>
            <a:prstGeom prst="snip2Diag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Guide/</a:t>
              </a:r>
            </a:p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Publication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ogner un rectangle avec un coin diagonal 43"/>
            <p:cNvSpPr/>
            <p:nvPr/>
          </p:nvSpPr>
          <p:spPr>
            <a:xfrm>
              <a:off x="8929357" y="1909609"/>
              <a:ext cx="1039235" cy="379971"/>
            </a:xfrm>
            <a:prstGeom prst="snip2Diag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New </a:t>
              </a:r>
              <a:r>
                <a:rPr lang="fr-FR" sz="1050" dirty="0" err="1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fr-FR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inancial</a:t>
              </a: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offer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Rogner un rectangle avec un coin diagonal 46"/>
            <p:cNvSpPr/>
            <p:nvPr/>
          </p:nvSpPr>
          <p:spPr>
            <a:xfrm>
              <a:off x="4364161" y="4657131"/>
              <a:ext cx="969808" cy="379971"/>
            </a:xfrm>
            <a:prstGeom prst="snip2Diag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Training module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ogner un rectangle avec un coin diagonal 50"/>
            <p:cNvSpPr/>
            <p:nvPr/>
          </p:nvSpPr>
          <p:spPr>
            <a:xfrm>
              <a:off x="10104688" y="4306853"/>
              <a:ext cx="969808" cy="379971"/>
            </a:xfrm>
            <a:prstGeom prst="snip2Diag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Training courses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ogner un rectangle avec un coin diagonal 51"/>
            <p:cNvSpPr/>
            <p:nvPr/>
          </p:nvSpPr>
          <p:spPr>
            <a:xfrm>
              <a:off x="6291412" y="2612100"/>
              <a:ext cx="1057320" cy="381798"/>
            </a:xfrm>
            <a:prstGeom prst="snip2Diag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Sensibilisation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Pentagone 52"/>
            <p:cNvSpPr/>
            <p:nvPr/>
          </p:nvSpPr>
          <p:spPr>
            <a:xfrm>
              <a:off x="4528144" y="3064454"/>
              <a:ext cx="1912921" cy="244716"/>
            </a:xfrm>
            <a:prstGeom prst="homePlate">
              <a:avLst>
                <a:gd name="adj" fmla="val 27361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Sensibilisation 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Events</a:t>
              </a:r>
              <a:endParaRPr lang="fr-F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ogner un rectangle avec un coin diagonal 53"/>
            <p:cNvSpPr/>
            <p:nvPr/>
          </p:nvSpPr>
          <p:spPr>
            <a:xfrm>
              <a:off x="6493790" y="3481002"/>
              <a:ext cx="1057320" cy="381798"/>
            </a:xfrm>
            <a:prstGeom prst="snip2Diag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Publication and </a:t>
              </a:r>
              <a:r>
                <a:rPr lang="fr-FR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event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ogner un rectangle avec un coin diagonal 57"/>
            <p:cNvSpPr/>
            <p:nvPr/>
          </p:nvSpPr>
          <p:spPr>
            <a:xfrm>
              <a:off x="6156360" y="5488252"/>
              <a:ext cx="1057320" cy="220538"/>
            </a:xfrm>
            <a:prstGeom prst="snip2Diag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Decret</a:t>
              </a: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/Event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ogner un rectangle avec un coin diagonal 54"/>
            <p:cNvSpPr/>
            <p:nvPr/>
          </p:nvSpPr>
          <p:spPr>
            <a:xfrm>
              <a:off x="5564636" y="1788645"/>
              <a:ext cx="969808" cy="379971"/>
            </a:xfrm>
            <a:prstGeom prst="snip2Diag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Roundtable</a:t>
              </a:r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SIAM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ogner un rectangle avec un coin diagonal 55"/>
            <p:cNvSpPr/>
            <p:nvPr/>
          </p:nvSpPr>
          <p:spPr>
            <a:xfrm>
              <a:off x="3014344" y="3623285"/>
              <a:ext cx="1442740" cy="201118"/>
            </a:xfrm>
            <a:prstGeom prst="snip2Diag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GIE </a:t>
              </a:r>
              <a:r>
                <a:rPr lang="fr-FR" sz="105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Tazartino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35853" y="4072374"/>
              <a:ext cx="613541" cy="1228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Capacity development (IND3)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Pentagone 58"/>
            <p:cNvSpPr/>
            <p:nvPr/>
          </p:nvSpPr>
          <p:spPr>
            <a:xfrm>
              <a:off x="7501356" y="2321244"/>
              <a:ext cx="2001873" cy="499839"/>
            </a:xfrm>
            <a:prstGeom prst="homePlate">
              <a:avLst>
                <a:gd name="adj" fmla="val 27361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Study on Water 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cons </a:t>
              </a:r>
              <a:r>
                <a:rPr lang="fr-FR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umption</a:t>
              </a:r>
              <a:endParaRPr lang="fr-F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Rogner un rectangle avec un coin diagonal 59"/>
            <p:cNvSpPr/>
            <p:nvPr/>
          </p:nvSpPr>
          <p:spPr>
            <a:xfrm>
              <a:off x="8552493" y="2581434"/>
              <a:ext cx="753727" cy="201086"/>
            </a:xfrm>
            <a:prstGeom prst="snip2Diag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AGIRE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Pentagone 61"/>
            <p:cNvSpPr/>
            <p:nvPr/>
          </p:nvSpPr>
          <p:spPr>
            <a:xfrm>
              <a:off x="4825977" y="6348396"/>
              <a:ext cx="5045509" cy="247960"/>
            </a:xfrm>
            <a:prstGeom prst="homePlate">
              <a:avLst>
                <a:gd name="adj" fmla="val 30286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Proposition d’un nouveau projet NEXUS pour 2018</a:t>
              </a:r>
            </a:p>
            <a:p>
              <a:endParaRPr lang="fr-FR" sz="105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14926" y="6246576"/>
              <a:ext cx="638083" cy="4122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GIZ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Pentagone 66"/>
            <p:cNvSpPr/>
            <p:nvPr/>
          </p:nvSpPr>
          <p:spPr>
            <a:xfrm>
              <a:off x="5517322" y="4617865"/>
              <a:ext cx="2344974" cy="398625"/>
            </a:xfrm>
            <a:prstGeom prst="homePlate">
              <a:avLst>
                <a:gd name="adj" fmla="val 30286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Sensibilisation ‘EE dans les centres 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 </a:t>
              </a:r>
              <a:r>
                <a:rPr lang="fr-FR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collecte du lait’</a:t>
              </a:r>
            </a:p>
            <a:p>
              <a:endParaRPr lang="fr-FR" sz="105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Rogner un rectangle avec un coin diagonal 67"/>
            <p:cNvSpPr/>
            <p:nvPr/>
          </p:nvSpPr>
          <p:spPr>
            <a:xfrm>
              <a:off x="3383824" y="2360521"/>
              <a:ext cx="767399" cy="196001"/>
            </a:xfrm>
            <a:prstGeom prst="snip2Diag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endParaRPr lang="fr-FR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090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345</Words>
  <Application>Microsoft Office PowerPoint</Application>
  <PresentationFormat>Grand écran</PresentationFormat>
  <Paragraphs>89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1_Thème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Najia Bezzar</dc:creator>
  <cp:lastModifiedBy>Simon Inauen</cp:lastModifiedBy>
  <cp:revision>41</cp:revision>
  <cp:lastPrinted>2017-01-27T14:38:21Z</cp:lastPrinted>
  <dcterms:created xsi:type="dcterms:W3CDTF">2016-10-24T09:04:24Z</dcterms:created>
  <dcterms:modified xsi:type="dcterms:W3CDTF">2017-02-07T13:55:04Z</dcterms:modified>
</cp:coreProperties>
</file>